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76" r:id="rId4"/>
    <p:sldId id="295" r:id="rId5"/>
    <p:sldId id="277" r:id="rId6"/>
    <p:sldId id="278" r:id="rId7"/>
    <p:sldId id="296" r:id="rId8"/>
    <p:sldId id="305" r:id="rId9"/>
    <p:sldId id="283" r:id="rId10"/>
    <p:sldId id="284" r:id="rId11"/>
    <p:sldId id="294" r:id="rId12"/>
    <p:sldId id="309" r:id="rId13"/>
    <p:sldId id="293" r:id="rId14"/>
    <p:sldId id="301" r:id="rId15"/>
    <p:sldId id="300" r:id="rId16"/>
    <p:sldId id="299" r:id="rId17"/>
    <p:sldId id="298" r:id="rId18"/>
    <p:sldId id="297" r:id="rId19"/>
    <p:sldId id="258" r:id="rId20"/>
    <p:sldId id="306" r:id="rId21"/>
    <p:sldId id="307" r:id="rId22"/>
    <p:sldId id="310" r:id="rId23"/>
  </p:sldIdLst>
  <p:sldSz cx="18288000" cy="10287000"/>
  <p:notesSz cx="6858000" cy="9144000"/>
  <p:embeddedFontLs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Inter" panose="020B0604020202020204" charset="0"/>
      <p:regular r:id="rId28"/>
    </p:embeddedFont>
    <p:embeddedFont>
      <p:font typeface="Inter Light" panose="020B0604020202020204" charset="0"/>
      <p:regular r:id="rId29"/>
    </p:embeddedFont>
    <p:embeddedFont>
      <p:font typeface="Inter Semi-Bold" panose="020B0604020202020204" charset="0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65AB59E5-49C9-43D5-8442-33DCC4002F5C}">
          <p14:sldIdLst>
            <p14:sldId id="256"/>
            <p14:sldId id="266"/>
            <p14:sldId id="276"/>
            <p14:sldId id="295"/>
            <p14:sldId id="277"/>
            <p14:sldId id="278"/>
            <p14:sldId id="296"/>
            <p14:sldId id="305"/>
            <p14:sldId id="283"/>
            <p14:sldId id="284"/>
            <p14:sldId id="294"/>
            <p14:sldId id="309"/>
            <p14:sldId id="293"/>
            <p14:sldId id="301"/>
            <p14:sldId id="300"/>
            <p14:sldId id="299"/>
            <p14:sldId id="298"/>
            <p14:sldId id="297"/>
            <p14:sldId id="258"/>
            <p14:sldId id="306"/>
            <p14:sldId id="307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E3E"/>
    <a:srgbClr val="FFFFFF"/>
    <a:srgbClr val="F8F3E3"/>
    <a:srgbClr val="EF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61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2432431" y="4605338"/>
            <a:ext cx="10730064" cy="1076325"/>
            <a:chOff x="0" y="0"/>
            <a:chExt cx="3845413" cy="385731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433356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-2414971" y="1944244"/>
            <a:ext cx="10730064" cy="5955448"/>
            <a:chOff x="0" y="0"/>
            <a:chExt cx="3845413" cy="2134298"/>
          </a:xfrm>
          <a:solidFill>
            <a:srgbClr val="F8F3E3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134298"/>
            </a:xfrm>
            <a:custGeom>
              <a:avLst/>
              <a:gdLst/>
              <a:ahLst/>
              <a:cxnLst/>
              <a:rect l="l" t="t" r="r" b="b"/>
              <a:pathLst>
                <a:path w="3845413" h="2134298">
                  <a:moveTo>
                    <a:pt x="0" y="0"/>
                  </a:moveTo>
                  <a:lnTo>
                    <a:pt x="3845413" y="0"/>
                  </a:lnTo>
                  <a:lnTo>
                    <a:pt x="3845413" y="2134298"/>
                  </a:lnTo>
                  <a:lnTo>
                    <a:pt x="0" y="2134298"/>
                  </a:lnTo>
                  <a:close/>
                </a:path>
              </a:pathLst>
            </a:custGeom>
            <a:grpFill/>
            <a:ln>
              <a:solidFill>
                <a:srgbClr val="403E3E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18192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403E3E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747646" y="3509857"/>
            <a:ext cx="7553325" cy="953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5"/>
              </a:lnSpc>
            </a:pPr>
            <a:endParaRPr lang="en-US" sz="8500" b="1" spc="-637">
              <a:solidFill>
                <a:srgbClr val="403E3E"/>
              </a:solidFill>
              <a:latin typeface="Inter Semi-Bold" panose="02000503000000020004"/>
              <a:ea typeface="Inter Semi-Bold" panose="02000503000000020004"/>
              <a:cs typeface="Inter Semi-Bold" panose="02000503000000020004"/>
              <a:sym typeface="Inter Semi-Bold" panose="02000503000000020004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616165" y="1010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TextBox 11"/>
          <p:cNvSpPr txBox="1"/>
          <p:nvPr/>
        </p:nvSpPr>
        <p:spPr>
          <a:xfrm>
            <a:off x="1030190" y="8951595"/>
            <a:ext cx="4279181" cy="294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endParaRPr lang="en-US" sz="1800" u="none" strike="noStrike" spc="-72">
              <a:solidFill>
                <a:srgbClr val="403E3E"/>
              </a:solidFill>
              <a:latin typeface="Inter" panose="020B0502030000000004"/>
              <a:ea typeface="Inter" panose="020B0502030000000004"/>
              <a:cs typeface="Inter" panose="020B0502030000000004"/>
              <a:sym typeface="Inter" panose="020B0502030000000004"/>
            </a:endParaRPr>
          </a:p>
        </p:txBody>
      </p:sp>
      <p:sp>
        <p:nvSpPr>
          <p:cNvPr id="18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07129" y="4294128"/>
            <a:ext cx="92941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403E3E"/>
                </a:solidFill>
                <a:latin typeface="Inter Semi-Bold" panose="02000503000000020004" charset="0"/>
                <a:ea typeface="Inter Semi-Bold" panose="02000503000000020004" charset="0"/>
              </a:rPr>
              <a:t>GrowBuddy</a:t>
            </a:r>
            <a:endParaRPr lang="en-US" sz="6000" dirty="0">
              <a:solidFill>
                <a:srgbClr val="403E3E"/>
              </a:solidFill>
              <a:latin typeface="Inter Semi-Bold" panose="02000503000000020004" charset="0"/>
              <a:ea typeface="Inter Semi-Bold" panose="02000503000000020004" charset="0"/>
            </a:endParaRPr>
          </a:p>
          <a:p>
            <a:endParaRPr lang="el-GR" sz="6000" dirty="0">
              <a:solidFill>
                <a:srgbClr val="403E3E"/>
              </a:solidFill>
              <a:latin typeface="Inter Semi-Bold" panose="02000503000000020004" charset="0"/>
              <a:ea typeface="Inter Semi-Bold" panose="02000503000000020004" charset="0"/>
            </a:endParaRPr>
          </a:p>
        </p:txBody>
      </p:sp>
      <p:sp>
        <p:nvSpPr>
          <p:cNvPr id="19" name="TextBox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70365" y="6503204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VASILEIOS KAKAGIANNIS | VASILEIOS KARADIMAS | GEORGIOS KOKKINAKIS </a:t>
            </a:r>
          </a:p>
          <a:p>
            <a:endParaRPr lang="el-GR" dirty="0"/>
          </a:p>
        </p:txBody>
      </p:sp>
      <p:sp>
        <p:nvSpPr>
          <p:cNvPr id="20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99094" y="6841723"/>
            <a:ext cx="783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l-GR">
                <a:solidFill>
                  <a:schemeClr val="tx1">
                    <a:lumMod val="75000"/>
                    <a:lumOff val="25000"/>
                  </a:schemeClr>
                </a:solidFill>
              </a:rPr>
              <a:t>ΑΜ:3212024071      |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l-GR">
                <a:solidFill>
                  <a:schemeClr val="tx1">
                    <a:lumMod val="75000"/>
                    <a:lumOff val="25000"/>
                  </a:schemeClr>
                </a:solidFill>
              </a:rPr>
              <a:t>ΑΜ: 3212022068     |      ΑΜ: 3212024093</a:t>
            </a:r>
            <a:endParaRPr lang="el-GR"/>
          </a:p>
        </p:txBody>
      </p:sp>
      <p:pic>
        <p:nvPicPr>
          <p:cNvPr id="22" name="Εικόνα 21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60" y="88029"/>
            <a:ext cx="948381" cy="952615"/>
          </a:xfrm>
          <a:prstGeom prst="rect">
            <a:avLst/>
          </a:prstGeom>
        </p:spPr>
      </p:pic>
      <p:pic>
        <p:nvPicPr>
          <p:cNvPr id="21" name="Εικόνα 20" descr="Εικόνα που περιέχει γραφικά, γραφιστική, σύμβολο, γραμματοσειρά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29" y="3783795"/>
            <a:ext cx="2719409" cy="2719409"/>
          </a:xfrm>
          <a:prstGeom prst="rect">
            <a:avLst/>
          </a:prstGeom>
        </p:spPr>
      </p:pic>
      <p:sp>
        <p:nvSpPr>
          <p:cNvPr id="23" name="TextBox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3623" y="993352"/>
            <a:ext cx="4812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AEGEAN</a:t>
            </a: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5" name="Ευθεία γραμμή σύνδεσης 24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433914" y="2165692"/>
            <a:ext cx="31651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1371" y="2191169"/>
            <a:ext cx="3284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Department of Information and Communication Systems Engineering</a:t>
            </a:r>
            <a:endParaRPr lang="el-G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53305" y="5155984"/>
            <a:ext cx="608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403E3E"/>
                </a:solidFill>
              </a:rPr>
              <a:t>Mentorship that moves you forward</a:t>
            </a:r>
            <a:endParaRPr lang="el-GR" sz="2800">
              <a:solidFill>
                <a:srgbClr val="403E3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9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37935" y="666749"/>
            <a:ext cx="854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Target Segments &amp; Data Sources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03E3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777922" y="1774745"/>
            <a:ext cx="11573302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Key Market Segments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Early-stage startups in Europe needing structured guidance to adopt AI in operations.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SMEs in services, tech, and knowledge-intensive industries that lack in-house AI expertise.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Founders and small teams already experimenting with AI tools but without a clear strategy or training.</a:t>
            </a:r>
          </a:p>
          <a:p>
            <a:r>
              <a:rPr lang="en-US" sz="3200" dirty="0"/>
              <a:t>Data Sources (for market sizing)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Global corporate e-learning market size: Grand View Research — Corporate E-Learning Market Report 2024.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Global coaching industry revenue: International Coaching Federation (ICF) / PwC — Global Coaching Study 2024–2025 (referenced via Entrepreneurs HQ in your notes).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Number of SMEs in the EU: Eurostat / European Commission — “Micro &amp; small businesses make up 99% of enterprises in the EU” (32.3M enterprises, 2022).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1940" y="606764"/>
            <a:ext cx="784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Competition &amp; Differentiation</a:t>
            </a:r>
          </a:p>
        </p:txBody>
      </p:sp>
      <p:sp>
        <p:nvSpPr>
          <p:cNvPr id="10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0195" y="1730990"/>
            <a:ext cx="12373014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Main competitors:</a:t>
            </a: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 err="1"/>
              <a:t>CoachHub</a:t>
            </a:r>
            <a:r>
              <a:rPr lang="en-US" sz="3200" b="1" dirty="0"/>
              <a:t> </a:t>
            </a:r>
            <a:r>
              <a:rPr lang="en-US" sz="3200" dirty="0"/>
              <a:t>— Digital coaching platform with AI-based matching and an AI coach (AIMY), focused on scalable coaching for organizations.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 err="1"/>
              <a:t>BetterUp</a:t>
            </a:r>
            <a:r>
              <a:rPr lang="en-US" sz="3200" b="1" dirty="0"/>
              <a:t> </a:t>
            </a:r>
            <a:r>
              <a:rPr lang="en-US" sz="3200" dirty="0"/>
              <a:t>(</a:t>
            </a:r>
            <a:r>
              <a:rPr lang="en-US" sz="3200" dirty="0" err="1"/>
              <a:t>BetterUp</a:t>
            </a:r>
            <a:r>
              <a:rPr lang="en-US" sz="3200" dirty="0"/>
              <a:t> Grow™) — AI coaching that blends technology with human coaching, designed for enterprise-scale development and measurable performance.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 err="1"/>
              <a:t>GrowthMentor</a:t>
            </a:r>
            <a:r>
              <a:rPr lang="en-US" sz="3200" b="1" dirty="0"/>
              <a:t> </a:t>
            </a:r>
            <a:r>
              <a:rPr lang="en-US" sz="3200" dirty="0"/>
              <a:t>— Mentorship subscription with unlimited 1:1 mentor sessions, AI-powered matching, and AI summaries of calls; strongly founder/startup-</a:t>
            </a:r>
            <a:r>
              <a:rPr lang="en-US" sz="3200" dirty="0" err="1"/>
              <a:t>oriented</a:t>
            </a:r>
            <a:r>
              <a:rPr lang="en-US" sz="3200" b="1" dirty="0" err="1"/>
              <a:t>.</a:t>
            </a:r>
            <a:r>
              <a:rPr lang="en-US" sz="3200" u="sng" dirty="0" err="1"/>
              <a:t>Differentiation</a:t>
            </a:r>
            <a:r>
              <a:rPr lang="en-US" sz="3200" u="sng" dirty="0"/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/>
              <a:t>GrowBuddy</a:t>
            </a:r>
            <a:r>
              <a:rPr lang="en-US" sz="3200" dirty="0"/>
              <a:t> focuses on startup/SME business execution (roadmap + accountability) with hybrid AI + human support, not just coaching sessions or mentor calls.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graphicFrame>
        <p:nvGraphicFramePr>
          <p:cNvPr id="16" name="Πίνακας 15"/>
          <p:cNvGraphicFramePr>
            <a:graphicFrameLocks noGrp="1"/>
          </p:cNvGraphicFramePr>
          <p:nvPr/>
        </p:nvGraphicFramePr>
        <p:xfrm>
          <a:off x="313151" y="2768565"/>
          <a:ext cx="1847588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4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/>
        </p:nvGraphicFramePr>
        <p:xfrm>
          <a:off x="0" y="2569401"/>
          <a:ext cx="13246135" cy="548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49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9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9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9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USP </a:t>
                      </a:r>
                      <a:r>
                        <a:rPr lang="en-US" dirty="0" err="1"/>
                        <a:t>Feature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your</a:t>
                      </a:r>
                      <a:r>
                        <a:rPr lang="en-US" dirty="0"/>
                        <a:t> wording)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err="1"/>
                        <a:t>CoachHub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err="1"/>
                        <a:t>BetterUp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err="1"/>
                        <a:t>GrowthMentor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err="1"/>
                        <a:t>GrowBuddy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Fully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tailored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mentoring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not</a:t>
                      </a:r>
                      <a:r>
                        <a:rPr lang="en-US" dirty="0"/>
                        <a:t> “</a:t>
                      </a:r>
                      <a:r>
                        <a:rPr lang="en-US" dirty="0" err="1"/>
                        <a:t>one-size-fits-all</a:t>
                      </a:r>
                      <a:r>
                        <a:rPr lang="en-US" dirty="0"/>
                        <a:t>”).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Fully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Fully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Partially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Fully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Execution-first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approach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with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clear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next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steps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accountability</a:t>
                      </a:r>
                      <a:r>
                        <a:rPr lang="en-US" dirty="0"/>
                        <a:t>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Partially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Partially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Partially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Fully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Fast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measurable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improvements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decision-making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operational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processes</a:t>
                      </a:r>
                      <a:r>
                        <a:rPr lang="en-US" dirty="0"/>
                        <a:t>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Partially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Partially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Partially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Fully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Hybrid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support</a:t>
                      </a:r>
                      <a:r>
                        <a:rPr lang="en-US" dirty="0"/>
                        <a:t>: AI </a:t>
                      </a:r>
                      <a:r>
                        <a:rPr lang="en-US" dirty="0" err="1"/>
                        <a:t>guidance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combined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with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human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expertise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when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needed</a:t>
                      </a:r>
                      <a:r>
                        <a:rPr lang="en-US" dirty="0"/>
                        <a:t>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Fully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Fully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Fully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Scalable</a:t>
                      </a:r>
                      <a:r>
                        <a:rPr lang="en-US" dirty="0"/>
                        <a:t> model </a:t>
                      </a:r>
                      <a:r>
                        <a:rPr lang="en-US" dirty="0" err="1"/>
                        <a:t>that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fits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both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early-stage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startups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growing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SMEs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Fully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Fully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628" y="1437761"/>
            <a:ext cx="9253602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l-GR" sz="5800" dirty="0">
                <a:latin typeface="Inter" panose="020B0502030000000004" charset="0"/>
                <a:ea typeface="Inter" panose="020B0502030000000004" charset="0"/>
                <a:cs typeface="Calibri" panose="020F0502020204030204"/>
              </a:rPr>
              <a:t> </a:t>
            </a:r>
            <a:r>
              <a:rPr lang="el-GR" sz="5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nter" panose="020B0502030000000004" charset="0"/>
                <a:ea typeface="Inter" panose="020B0502030000000004" charset="0"/>
                <a:cs typeface="Calibri" panose="020F0502020204030204"/>
              </a:rPr>
              <a:t>Competition</a:t>
            </a:r>
            <a:r>
              <a:rPr lang="el-GR" sz="5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nter" panose="020B0502030000000004" charset="0"/>
                <a:ea typeface="Inter" panose="020B0502030000000004" charset="0"/>
                <a:cs typeface="Calibri" panose="020F0502020204030204"/>
              </a:rPr>
              <a:t> </a:t>
            </a:r>
            <a:r>
              <a:rPr lang="el-GR" sz="5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nter" panose="020B0502030000000004" charset="0"/>
                <a:ea typeface="Inter" panose="020B0502030000000004" charset="0"/>
                <a:cs typeface="Calibri" panose="020F0502020204030204"/>
              </a:rPr>
              <a:t>table</a:t>
            </a:r>
            <a:r>
              <a:rPr lang="el-GR" sz="5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nter" panose="020B0502030000000004" charset="0"/>
                <a:ea typeface="Inter" panose="020B0502030000000004" charset="0"/>
                <a:cs typeface="Calibri" panose="020F0502020204030204"/>
              </a:rPr>
              <a:t> </a:t>
            </a:r>
            <a:endParaRPr lang="el-GR" sz="5800" dirty="0">
              <a:solidFill>
                <a:srgbClr val="403E3E"/>
              </a:solidFill>
              <a:latin typeface="Inter" panose="020B0502030000000004" charset="0"/>
              <a:ea typeface="Inter" panose="020B0502030000000004" charset="0"/>
              <a:cs typeface="Calibri" panose="020F0502020204030204"/>
            </a:endParaRPr>
          </a:p>
          <a:p>
            <a:endParaRPr lang="el-GR" sz="5800" dirty="0">
              <a:latin typeface="Inter" panose="020B0502030000000004" charset="0"/>
              <a:ea typeface="Inter" panose="020B0502030000000004" charset="0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9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2550" y="651110"/>
            <a:ext cx="7997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 to Market Strategy</a:t>
            </a:r>
          </a:p>
        </p:txBody>
      </p:sp>
      <p:sp>
        <p:nvSpPr>
          <p:cNvPr id="10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7797" y="1869743"/>
            <a:ext cx="12222889" cy="67710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Customer approach</a:t>
            </a:r>
            <a:r>
              <a:rPr lang="en-US" sz="3200" dirty="0"/>
              <a:t>: Target founders/SME decision-makers via LinkedIn outreach, offer a free discovery call, then convert with a 2–4 week pilot and case-study based upsell to annual subscription.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Core channels</a:t>
            </a:r>
            <a:r>
              <a:rPr lang="en-US" sz="3200" dirty="0"/>
              <a:t>: LinkedIn (primary), SEO content + landing page, email newsletter, partnerships (incubators/accelerators/coworking), startup events &amp; workshops.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Paid acquisition </a:t>
            </a:r>
            <a:r>
              <a:rPr lang="en-US" sz="3200" dirty="0"/>
              <a:t>budget (Year 1): €10,000/year (aligned with Cost Structure):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dirty="0">
                <a:ea typeface="+mn-lt"/>
                <a:cs typeface="+mn-lt"/>
              </a:rPr>
              <a:t>Google Search Ads: €5,000/year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dirty="0"/>
              <a:t>Instagram/Facebook Ads: €5,000/year</a:t>
            </a: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Organic </a:t>
            </a:r>
            <a:r>
              <a:rPr lang="en-US" sz="3200" dirty="0"/>
              <a:t>(non-ad) channels: LinkedIn outreach (content + networking), SEO articles, newsletter content, partner referrals, workshops (time-driven, not paid media).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853" y="666749"/>
            <a:ext cx="69740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 to Market Strategy</a:t>
            </a:r>
          </a:p>
          <a:p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91319" y="1648838"/>
            <a:ext cx="12226477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Key partners needed: Incubators/accelerators, innovation hubs, SME associations, coworking spaces.</a:t>
            </a:r>
            <a:endParaRPr lang="el-GR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How we get partners: Run free “AI adoption” workshops/webinars for their community, offer discounted pilots for members, exchange visibility + access + testimonials.</a:t>
            </a:r>
            <a:endParaRPr lang="el-GR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Conversion flow (simple): Outreach → Discovery call → Pilot (2–4 weeks) → Subscription → Optional mentor add-on.</a:t>
            </a:r>
            <a:endParaRPr lang="el-GR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Legal / obstacles: GDPR-compliant data handling (privacy-by-design), clear consent and data-retention policy.</a:t>
            </a:r>
            <a:endParaRPr lang="el-GR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Human oversight: Human-in-the-loop for high-impact recommendations (e.g., compliance-related or sensitive business decisions).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8808" y="666749"/>
            <a:ext cx="94715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Technology / Intellectual Property</a:t>
            </a:r>
          </a:p>
          <a:p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354842" y="1898343"/>
            <a:ext cx="11928143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Our IP: Proprietary mentoring framework (structured sessions, prompt templates, playbooks) for startup/SME growth and AI adoption.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Tech / architecture: Web platform (React + API + SQL) using LLM APIs, with our business-logic layer (profiling, orchestration, guardrails, logging).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/>
              <a:t>Algorithms / data: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Matching: company profile → tools + learning paths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Progress scoring: activity + tasks → milestones + next actions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Knowledge base: curated templates/checklists, improved over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Barriers to entry: Specialized methodology + growing data/insights + integrated workflow/partnerships that are hard to replicate quickly.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948" y="666749"/>
            <a:ext cx="8393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Pricing &amp; Revenue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7068" y="1906706"/>
            <a:ext cx="12016144" cy="67710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Model: B2B team account (SMEs/startups).</a:t>
            </a:r>
            <a:endParaRPr lang="el-GR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Plans: Freemium (limited) → Premium €150/year/company.</a:t>
            </a:r>
            <a:endParaRPr lang="el-GR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Add-on: Human Mentor Support +€50/year (20% uptake).</a:t>
            </a:r>
            <a:endParaRPr lang="el-GR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COGS : Premium €10/company/year =  (€5 product + €5 service) Add-on €15/add-on/year (service).</a:t>
            </a:r>
            <a:endParaRPr lang="el-GR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Year-1 (end-of-year ARR): 120 companies → €19,200 run-rate. (XLS uses B2 average customers for yearly revenue recognition).</a:t>
            </a:r>
            <a:endParaRPr lang="el-GR" sz="3200" dirty="0">
              <a:ea typeface="Calibri" panose="020F0502020204030204"/>
              <a:cs typeface="Calibri" panose="020F05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Paid ads: Google Search + Instagram/Facebook.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7607" y="501214"/>
            <a:ext cx="69740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Cost Structure (Years 1–4)</a:t>
            </a:r>
          </a:p>
          <a:p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559558" y="1609210"/>
            <a:ext cx="12158238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3200" dirty="0"/>
              <a:t>Headcount (FTE): Y1: 6 | Y2: 8 | Y3: 9 | Y4: 12</a:t>
            </a:r>
            <a:endParaRPr lang="el-GR" sz="32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3200" dirty="0"/>
              <a:t>Salary assumptions: Founders €20k/year each; other hires €30k/year each</a:t>
            </a:r>
            <a:endParaRPr lang="el-GR" sz="32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Costs by year (€):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dirty="0"/>
              <a:t>Personnel: 150,000 | 210,000 | 240,000 | 330,000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dirty="0"/>
              <a:t>Operating / G&amp;A: 16,600 | 20,000 | 23,000 | 35,000 (includes baseline cloud &amp; tools; minimum </a:t>
            </a:r>
            <a:r>
              <a:rPr lang="en-US" sz="3200" dirty="0" err="1"/>
              <a:t>cloud+AI</a:t>
            </a:r>
            <a:r>
              <a:rPr lang="en-US" sz="3200" dirty="0"/>
              <a:t> baseline €3,600/year)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dirty="0"/>
              <a:t>Marketing: 10,000 | 20,000 | 30,000 | 80,000 (paid ads focus: Google Search + Instagram/Facebook)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dirty="0"/>
              <a:t>Other: 8,000 | 12,000 | 15,000 | 20,000 (legal/accounting, software </a:t>
            </a:r>
            <a:r>
              <a:rPr lang="en-US" sz="3200" dirty="0" err="1"/>
              <a:t>licences</a:t>
            </a:r>
            <a:r>
              <a:rPr lang="en-US" sz="3200" dirty="0"/>
              <a:t>, external experts)</a:t>
            </a:r>
            <a:endParaRPr lang="el-GR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Total Fixed Costs: 184,600 | 262,000 | 308,000 | 465,000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2087" y="308487"/>
            <a:ext cx="8106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Roadmap (Next 24 Months)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684" y="1312159"/>
            <a:ext cx="11825075" cy="4678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u="sng" dirty="0"/>
              <a:t>Key milestones: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lvl="0"/>
            <a:r>
              <a:rPr lang="en-US" sz="2800" dirty="0"/>
              <a:t>0–12 months: Finalize MVP, run pilots with 5–10 startups, secure 2–3 partnerships with incubators/accelerators.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lvl="0"/>
            <a:r>
              <a:rPr lang="en-US" sz="2800" dirty="0"/>
              <a:t>12–24 months: Full product launch, reach 100+ active customers, and achieve stable recurring revenue.</a:t>
            </a:r>
            <a:endParaRPr lang="el-GR" sz="2800">
              <a:ea typeface="Calibri" panose="020F0502020204030204"/>
              <a:cs typeface="Calibri" panose="020F0502020204030204"/>
            </a:endParaRPr>
          </a:p>
          <a:p>
            <a:pPr lvl="0"/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u="sng" dirty="0"/>
              <a:t>Product / service expansion: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lvl="0"/>
            <a:r>
              <a:rPr lang="en-US" sz="2800" dirty="0"/>
              <a:t>Add new mentoring tracks (for founders, teams, and specific business functions).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lvl="0"/>
            <a:r>
              <a:rPr lang="en-US" sz="2800" dirty="0"/>
              <a:t>Introduce advanced analytics, more AI tool integrations, and richer self-serve content.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endParaRPr lang="el-GR" dirty="0"/>
          </a:p>
        </p:txBody>
      </p:sp>
      <p:sp>
        <p:nvSpPr>
          <p:cNvPr id="13" name="TextBox 8"/>
          <p:cNvSpPr txBox="1"/>
          <p:nvPr/>
        </p:nvSpPr>
        <p:spPr>
          <a:xfrm>
            <a:off x="516684" y="5797622"/>
            <a:ext cx="11939127" cy="4678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u="sng" dirty="0"/>
              <a:t>Market expansion: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lvl="0"/>
            <a:r>
              <a:rPr lang="en-US" sz="2800" dirty="0"/>
              <a:t>Start with Greek and EU startups/SMEs (English-first positioning).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lvl="0"/>
            <a:r>
              <a:rPr lang="en-US" sz="2800" dirty="0"/>
              <a:t>Gradually expand to the wider EU SME market and other English-speaking countries.</a:t>
            </a:r>
            <a:endParaRPr lang="el-GR" sz="2800" dirty="0">
              <a:ea typeface="Calibri" panose="020F0502020204030204"/>
              <a:cs typeface="Calibri" panose="020F0502020204030204"/>
            </a:endParaRPr>
          </a:p>
          <a:p>
            <a:pPr lvl="0"/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u="sng" dirty="0"/>
              <a:t>Key risks: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lvl="0"/>
            <a:r>
              <a:rPr lang="en-US" sz="2800" dirty="0"/>
              <a:t>Slow adoption from SMEs or strong competition from larger training/coaching platforms.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lvl="0"/>
            <a:r>
              <a:rPr lang="en-US" sz="2800" dirty="0"/>
              <a:t>Dependence on third-party AI providers and potential changes in AI regulations (EU AI rules).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2427665" y="4605339"/>
            <a:ext cx="10730064" cy="1076325"/>
            <a:chOff x="0" y="0"/>
            <a:chExt cx="3845413" cy="3857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solidFill>
              <a:srgbClr val="FDFDFA"/>
            </a:solidFill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845413" cy="4333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8951595"/>
            <a:ext cx="427918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u="none" strike="noStrike" spc="-72">
                <a:solidFill>
                  <a:srgbClr val="403E3E"/>
                </a:solidFill>
                <a:latin typeface="Inter" panose="020B0502030000000004"/>
                <a:ea typeface="Inter" panose="020B0502030000000004"/>
                <a:cs typeface="Inter" panose="020B0502030000000004"/>
                <a:sym typeface="Inter" panose="020B0502030000000004"/>
              </a:rPr>
              <a:t>MONTHLY CLIENT REPORT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506330" y="8951595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-72">
                <a:solidFill>
                  <a:srgbClr val="403E3E"/>
                </a:solidFill>
                <a:latin typeface="Inter" panose="020B0502030000000004"/>
                <a:ea typeface="Inter" panose="020B0502030000000004"/>
                <a:cs typeface="Inter" panose="020B0502030000000004"/>
                <a:sym typeface="Inter" panose="020B0502030000000004"/>
              </a:rPr>
              <a:t>PAGE 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7689" y="3143441"/>
            <a:ext cx="6000601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 strike="noStrike" spc="-209" dirty="0">
                <a:solidFill>
                  <a:srgbClr val="403E3E"/>
                </a:solidFill>
                <a:latin typeface="Inter Light" panose="02000503000000020004"/>
                <a:ea typeface="Inter Light" panose="02000503000000020004"/>
                <a:cs typeface="Inter Light" panose="02000503000000020004"/>
                <a:sym typeface="Inter Light" panose="02000503000000020004"/>
              </a:rPr>
              <a:t>CONTENT FORMAT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29358" y="3143441"/>
            <a:ext cx="6000601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 strike="noStrike" spc="-209">
                <a:solidFill>
                  <a:srgbClr val="403E3E"/>
                </a:solidFill>
                <a:latin typeface="Inter Light" panose="02000503000000020004"/>
                <a:ea typeface="Inter Light" panose="02000503000000020004"/>
                <a:cs typeface="Inter Light" panose="02000503000000020004"/>
                <a:sym typeface="Inter Light" panose="02000503000000020004"/>
              </a:rPr>
              <a:t>CONTENT DISTRIBUTION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028700" y="3093500"/>
            <a:ext cx="15223854" cy="0"/>
          </a:xfrm>
          <a:prstGeom prst="line">
            <a:avLst/>
          </a:prstGeom>
          <a:ln w="95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7" name="AutoShape 17"/>
          <p:cNvSpPr/>
          <p:nvPr/>
        </p:nvSpPr>
        <p:spPr>
          <a:xfrm>
            <a:off x="1028700" y="8330590"/>
            <a:ext cx="15223854" cy="0"/>
          </a:xfrm>
          <a:prstGeom prst="line">
            <a:avLst/>
          </a:prstGeom>
          <a:ln w="95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8" name="AutoShape 18"/>
          <p:cNvSpPr/>
          <p:nvPr/>
        </p:nvSpPr>
        <p:spPr>
          <a:xfrm flipH="1" flipV="1">
            <a:off x="8992631" y="3093500"/>
            <a:ext cx="0" cy="5237090"/>
          </a:xfrm>
          <a:prstGeom prst="line">
            <a:avLst/>
          </a:prstGeom>
          <a:ln w="95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9" name="AutoShape 19"/>
          <p:cNvSpPr/>
          <p:nvPr/>
        </p:nvSpPr>
        <p:spPr>
          <a:xfrm>
            <a:off x="1028700" y="3750912"/>
            <a:ext cx="15223854" cy="0"/>
          </a:xfrm>
          <a:prstGeom prst="line">
            <a:avLst/>
          </a:prstGeom>
          <a:ln w="95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pic>
        <p:nvPicPr>
          <p:cNvPr id="25" name="Εικόνα 24" descr="Εικόνα που περιέχει γραφικά, γραμματοσειρά, λογότυπο, γραφιστική&#10;&#10;Το περιεχόμενο που δημιουργείται από AI ενδέχεται να είναι εσφαλμένο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253" y="-223313"/>
            <a:ext cx="2169994" cy="2169994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στιγμιότυπο οθόνης, παράλληλα, αριθμός&#10;&#10;Το περιεχόμενο που δημιουργείται από ΑΙ μπορεί να μην είναι σωστό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7" y="2577882"/>
            <a:ext cx="9017696" cy="7714728"/>
          </a:xfrm>
          <a:prstGeom prst="rect">
            <a:avLst/>
          </a:prstGeom>
        </p:spPr>
      </p:pic>
      <p:pic>
        <p:nvPicPr>
          <p:cNvPr id="7" name="Εικόνα 6" descr="Εικόνα που περιέχει κείμενο, στιγμιότυπο οθόνης, αριθμός, διάγραμμα&#10;&#10;Το περιεχόμενο που δημιουργείται από ΑΙ μπορεί να μην είναι σωστό."/>
          <p:cNvPicPr>
            <a:picLocks noChangeAspect="1"/>
          </p:cNvPicPr>
          <p:nvPr/>
        </p:nvPicPr>
        <p:blipFill>
          <a:blip r:embed="rId4"/>
          <a:srcRect l="727" t="442" r="1017" b="1129"/>
          <a:stretch>
            <a:fillRect/>
          </a:stretch>
        </p:blipFill>
        <p:spPr>
          <a:xfrm>
            <a:off x="8991338" y="2580568"/>
            <a:ext cx="9322963" cy="7701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EC6BB8-1EFD-FDD0-9899-76E914ED5D3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1319" y="1187355"/>
            <a:ext cx="255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03E3E"/>
                </a:solidFill>
              </a:rPr>
              <a:t>GrowBuddy</a:t>
            </a:r>
            <a:endParaRPr lang="en-US" dirty="0">
              <a:solidFill>
                <a:srgbClr val="403E3E"/>
              </a:solidFill>
            </a:endParaRPr>
          </a:p>
          <a:p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F200A5-3ECD-C763-30A1-657EA21B790D}"/>
              </a:ext>
            </a:extLst>
          </p:cNvPr>
          <p:cNvSpPr txBox="1"/>
          <p:nvPr/>
        </p:nvSpPr>
        <p:spPr>
          <a:xfrm>
            <a:off x="491319" y="1586444"/>
            <a:ext cx="6005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Inter" panose="020B0604020202020204" charset="0"/>
              </a:rPr>
              <a:t>Financials (XLS)</a:t>
            </a:r>
            <a:endParaRPr lang="el-GR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03E3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Inter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Εικόνα 22" descr="Εικόνα που περιέχει γραφικά, γραμματοσειρά, λογότυπο, γραφιστική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191" y="3284283"/>
            <a:ext cx="3962400" cy="3962400"/>
          </a:xfrm>
          <a:prstGeom prst="rect">
            <a:avLst/>
          </a:prstGeom>
        </p:spPr>
      </p:pic>
      <p:sp>
        <p:nvSpPr>
          <p:cNvPr id="8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90800" y="316265"/>
            <a:ext cx="746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Idea</a:t>
            </a:r>
          </a:p>
        </p:txBody>
      </p:sp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4755" y="1285361"/>
            <a:ext cx="12160155" cy="874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• What we do: </a:t>
            </a:r>
            <a:r>
              <a:rPr lang="en-US" sz="3200" dirty="0" err="1"/>
              <a:t>GrowBuddy</a:t>
            </a:r>
            <a:r>
              <a:rPr lang="en-US" sz="3200" dirty="0"/>
              <a:t> is an AI-driven mentor that helps startups and SMEs design and execute a growth plan.</a:t>
            </a:r>
          </a:p>
          <a:p>
            <a:endParaRPr lang="en-US" sz="3200" dirty="0"/>
          </a:p>
          <a:p>
            <a:r>
              <a:rPr lang="en-US" sz="3200" dirty="0"/>
              <a:t>• Vision: Make high-quality mentoring and AI adoption accessible, practical, and scalable.</a:t>
            </a:r>
          </a:p>
          <a:p>
            <a:endParaRPr lang="en-US" sz="3200" dirty="0"/>
          </a:p>
          <a:p>
            <a:r>
              <a:rPr lang="en-US" sz="3200" dirty="0"/>
              <a:t>• Offering: Personalized roadmap + hands-on execution support + progress tracking (via platform).</a:t>
            </a:r>
          </a:p>
          <a:p>
            <a:endParaRPr lang="en-US" sz="3200" dirty="0"/>
          </a:p>
          <a:p>
            <a:r>
              <a:rPr lang="en-US" sz="3200" dirty="0"/>
              <a:t>• Customers: Early-stage startups and SMEs that lack in-house AI and business expertise.</a:t>
            </a:r>
          </a:p>
          <a:p>
            <a:endParaRPr lang="en-US" sz="3200" dirty="0"/>
          </a:p>
          <a:p>
            <a:r>
              <a:rPr lang="en-US" sz="3200" dirty="0"/>
              <a:t>• Revenue model: SaaS subscriptions (tiers) + add-on mentoring/implementation hours.</a:t>
            </a:r>
          </a:p>
          <a:p>
            <a:endParaRPr lang="en-US" sz="3200" dirty="0"/>
          </a:p>
          <a:p>
            <a:r>
              <a:rPr lang="en-US" sz="3200" dirty="0"/>
              <a:t>• Innovation: Hybrid approach (AI + human expertise) with an iterative improvement loop (plan → act → measure → improve).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1410" y="1924407"/>
            <a:ext cx="11409528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Method (B2): Annual revenues are calculated using average customers per year:</a:t>
            </a:r>
          </a:p>
          <a:p>
            <a:pPr lvl="2"/>
            <a:r>
              <a:rPr lang="en-US" sz="3200" dirty="0"/>
              <a:t>AVG customers = (Start-of-year customers + End-of-year     customers) / 2.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Offerings used in XLS:</a:t>
            </a:r>
          </a:p>
          <a:p>
            <a:pPr lvl="2"/>
            <a:r>
              <a:rPr lang="en-US" sz="3200" dirty="0"/>
              <a:t>Offering #1: Premium subscription €150/year per company (team account).</a:t>
            </a:r>
          </a:p>
          <a:p>
            <a:pPr lvl="2"/>
            <a:r>
              <a:rPr lang="en-US" sz="3200" dirty="0"/>
              <a:t>Offering #2: Human Mentor Support add-on +€50/year, with 20% uptake.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COGS (Direct costs per unit) assumptions: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Premium: €5 Product + €5 Service = €10/company/year (AI/API + incremental cloud usage).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Add-on: €0 Product + €15 Service = €15/add-on/year (light human support / ops).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Fixed costs (from Slide 10): Personnel, operating, marketing, other costs follow the cost structure section.</a:t>
            </a:r>
          </a:p>
          <a:p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345656" y="651110"/>
            <a:ext cx="6905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Financials (XLS)</a:t>
            </a:r>
          </a:p>
          <a:p>
            <a:endParaRPr lang="el-GR" sz="4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9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68549" y="670416"/>
            <a:ext cx="6974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Team</a:t>
            </a:r>
          </a:p>
          <a:p>
            <a:endParaRPr lang="el-GR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1248170" y="1692401"/>
            <a:ext cx="10618973" cy="87408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/>
              <a:t>Founders (roles):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Vasileios </a:t>
            </a:r>
            <a:r>
              <a:rPr lang="en-US" sz="3200" dirty="0" err="1"/>
              <a:t>Kakagiannis</a:t>
            </a:r>
            <a:r>
              <a:rPr lang="en-US" sz="3200" dirty="0"/>
              <a:t> — CEO/CPO: Vision, partnerships, GTM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Giorgios Kokkinakis —</a:t>
            </a:r>
            <a:r>
              <a:rPr lang="en-US" sz="3200" dirty="0">
                <a:ea typeface="+mn-lt"/>
                <a:cs typeface="+mn-lt"/>
              </a:rPr>
              <a:t>CFO</a:t>
            </a:r>
            <a:r>
              <a:rPr lang="en-US" sz="3200" b="1" dirty="0">
                <a:ea typeface="+mn-lt"/>
                <a:cs typeface="+mn-lt"/>
              </a:rPr>
              <a:t>:</a:t>
            </a:r>
            <a:r>
              <a:rPr lang="en-US" sz="3200" dirty="0">
                <a:ea typeface="+mn-lt"/>
                <a:cs typeface="+mn-lt"/>
              </a:rPr>
              <a:t> Financial planning &amp; budgeting, pricing/unit economics, and Financials (XLS) forecasts.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Vasileios Karadimas  — CTO/AI Lead: Mentoring framework, AI workflows, delivery quality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Key hires: Full-stack Dev  AI/ML Engineer, Marketing &amp; Sales (optional: UX)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Why we win: Complementary skills + execution speed + tailored methodology (pre-built playbooks; no user “training” needed).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49EBD0-B6D4-7275-5462-398CAD57F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188D7D4-74DC-4B91-BF58-190134858AC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E85FF1A-2E26-F935-0B16-AE219B12EEA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7D79550-7C63-C531-DD9E-65396E6FA4A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C7905A7-5D19-5614-1491-8B2602A3869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374714D-F139-649D-5619-E1301FAB22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55E1E52-8BED-54B1-B478-4CA356C98A2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5BE75562-63E8-8918-134A-B212A99A00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4427FD8-E0D0-7CAC-5D06-DC83AA1408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D65C2F-68DF-C78C-FA25-7FB7377E42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B5887F55-F033-C9C8-EB88-B734ED14F4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55EC9E-69D8-214E-797E-D838F87F7E82}"/>
              </a:ext>
            </a:extLst>
          </p:cNvPr>
          <p:cNvSpPr txBox="1"/>
          <p:nvPr/>
        </p:nvSpPr>
        <p:spPr>
          <a:xfrm>
            <a:off x="3651349" y="1898343"/>
            <a:ext cx="9307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</a:t>
            </a:r>
            <a:endParaRPr lang="el-G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03E3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4A19D8-2956-C511-38DD-74C47A5F7E58}"/>
              </a:ext>
            </a:extLst>
          </p:cNvPr>
          <p:cNvSpPr txBox="1"/>
          <p:nvPr/>
        </p:nvSpPr>
        <p:spPr>
          <a:xfrm>
            <a:off x="3651349" y="4107976"/>
            <a:ext cx="734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Have questions about our idea?</a:t>
            </a:r>
            <a:endParaRPr lang="el-GR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03E3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355831-C6CD-919A-C63E-C8661A21279D}"/>
              </a:ext>
            </a:extLst>
          </p:cNvPr>
          <p:cNvSpPr txBox="1"/>
          <p:nvPr/>
        </p:nvSpPr>
        <p:spPr>
          <a:xfrm>
            <a:off x="3651349" y="4818405"/>
            <a:ext cx="660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YOU HAVE, CONTACT WITH US:</a:t>
            </a:r>
            <a:endParaRPr lang="el-GR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03E3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96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/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14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8814" y="2658707"/>
            <a:ext cx="122576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Problem: Startups and SMEs struggle to integrate AI into real business processes (beyond high-level theory).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Who has this need: Early-stage startups and SMEs—especially teams without in-house AI expertise and founders already experimenting with AI but lacking clear strategy and training.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Why it matters: Without structured guidance, AI adoption becomes slow and fragmented, increasing the risk of wasted time, wrong tool choices, and compliance/data workflow issues.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97352" y="342900"/>
            <a:ext cx="9519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The Need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lang="el-GR"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/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14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6902" y="2658707"/>
            <a:ext cx="12257648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How it is currently solved: Trial-and-error with tools, generic online courses, ad-hoc consultants, and one-off mentoring sessions.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Why current solutions are insufficient: They are often not tailored to the company’s context, lack execution/accountability, are expensive, and don’t provide continuous support as tools evolve.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Evidence / context (EU): The EU has  32.3M enterprises, and  99% are micro &amp; small businesses, meaning a very large base of firms that typically need external guidance rather than in-house specialist teams</a:t>
            </a:r>
            <a:r>
              <a:rPr lang="en-US" dirty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97352" y="342900"/>
            <a:ext cx="9519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The Need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10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8703" y="501214"/>
            <a:ext cx="106754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Why Existing Solutions Are Not Enough</a:t>
            </a:r>
          </a:p>
          <a:p>
            <a:pPr algn="ctr"/>
            <a:endParaRPr lang="el-GR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03E3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l-GR" b="1" dirty="0">
              <a:ln w="9525">
                <a:solidFill>
                  <a:schemeClr val="bg1"/>
                </a:solidFill>
                <a:prstDash val="solid"/>
              </a:ln>
              <a:solidFill>
                <a:srgbClr val="403E3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0" y="2324100"/>
            <a:ext cx="1177275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Most startups and SMEs cannot hire in-house AI talent due to high cost and limited availability.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External consultants can help, but they are often expensive and project-based (limited continuity).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Generic courses and online resources are not tailored to a company’s context and rarely translate into execution.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Traditional mentoring depends on human availability and cannot provide continuous, 24/7 support.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As AI tools evolve rapidly, companies are left without ongoing guidance, accountability, and a sustainable adoption path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9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8759" y="531159"/>
            <a:ext cx="1218439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4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Solution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l-GR" sz="48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403E3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en-US" sz="3200" dirty="0"/>
              <a:t>•Personalized business mentoring tailored to each startup/SME’s needs.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•Hands-on, practical guidance focused on implementation (not just theory).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•Custom growth strategies &amp; roadmaps aligned with the client’s goals and processes.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•Ongoing support &amp; iteration to ensure continuous improvement.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•Affordable expert support without the need for expensive in-house hires.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•24/7 availability for guidance, resources, and decision support.</a:t>
            </a:r>
            <a:br>
              <a:rPr lang="en-US" sz="3200" dirty="0"/>
            </a:br>
            <a:endParaRPr lang="el-GR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68046" y="531158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9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8759" y="531159"/>
            <a:ext cx="1218439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03E3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03E3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/>
              <a:t>Why </a:t>
            </a:r>
            <a:r>
              <a:rPr lang="en-US" sz="3200" dirty="0" err="1"/>
              <a:t>GrowBuddy</a:t>
            </a:r>
            <a:r>
              <a:rPr lang="en-US" sz="3200" dirty="0"/>
              <a:t> Stands Out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Fully tailored mentoring (not “one-size-fits-all”).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Execution-first approach with clear next steps and accountability.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Fast, measurable improvements in decision-making and operational processes.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Hybrid support: AI guidance combined with human expertise when needed.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Scalable model that fits both early-stage startups and growing SMEs.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flipH="1" flipV="1">
            <a:off x="2698194" y="819149"/>
            <a:ext cx="8604427" cy="956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/>
          </a:p>
        </p:txBody>
      </p:sp>
      <p:sp>
        <p:nvSpPr>
          <p:cNvPr id="16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0800000" flipH="1" flipV="1">
            <a:off x="2735725" y="606764"/>
            <a:ext cx="860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Unique Selling Proposition (USP)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701975" y="2318730"/>
            <a:ext cx="10730064" cy="5649539"/>
            <a:chOff x="0" y="0"/>
            <a:chExt cx="3845413" cy="2024667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6572564" y="2611938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pic>
        <p:nvPicPr>
          <p:cNvPr id="10" name="Εικόνα 9" descr="Εικόνα που περιέχει κείμενο, συσκευή εξόδου, οθόνη υπολογιστή, συσκευή προβολής&#10;&#10;Το περιεχόμενο που δημιουργείται από AI ενδέχεται να είναι εσφαλμένο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63" y="1559835"/>
            <a:ext cx="8653602" cy="7519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532200" y="292513"/>
            <a:ext cx="905757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This is a mock-up of our website:</a:t>
            </a:r>
            <a:endParaRPr lang="el-GR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03E3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5400000">
            <a:off x="10600563" y="2420141"/>
            <a:ext cx="11065777" cy="5782430"/>
            <a:chOff x="0" y="-47625"/>
            <a:chExt cx="3965725" cy="2072292"/>
          </a:xfrm>
          <a:solidFill>
            <a:srgbClr val="FFFFFF"/>
          </a:solidFill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5413" cy="2024667"/>
            </a:xfrm>
            <a:custGeom>
              <a:avLst/>
              <a:gdLst/>
              <a:ahLst/>
              <a:cxnLst/>
              <a:rect l="l" t="t" r="r" b="b"/>
              <a:pathLst>
                <a:path w="3845413" h="2024667">
                  <a:moveTo>
                    <a:pt x="0" y="0"/>
                  </a:moveTo>
                  <a:lnTo>
                    <a:pt x="3845413" y="0"/>
                  </a:lnTo>
                  <a:lnTo>
                    <a:pt x="3845413" y="2024667"/>
                  </a:lnTo>
                  <a:lnTo>
                    <a:pt x="0" y="2024667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0312" y="-47625"/>
              <a:ext cx="3845413" cy="2072292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13005908" y="4520549"/>
            <a:ext cx="10746418" cy="1196843"/>
            <a:chOff x="-5861" y="-163749"/>
            <a:chExt cx="3851274" cy="543795"/>
          </a:xfrm>
          <a:solidFill>
            <a:srgbClr val="EFEEEC"/>
          </a:solidFill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58065"/>
              <a:ext cx="3845413" cy="385731"/>
            </a:xfrm>
            <a:custGeom>
              <a:avLst/>
              <a:gdLst/>
              <a:ahLst/>
              <a:cxnLst/>
              <a:rect l="l" t="t" r="r" b="b"/>
              <a:pathLst>
                <a:path w="3845413" h="385731">
                  <a:moveTo>
                    <a:pt x="0" y="0"/>
                  </a:moveTo>
                  <a:lnTo>
                    <a:pt x="3845413" y="0"/>
                  </a:lnTo>
                  <a:lnTo>
                    <a:pt x="3845413" y="385731"/>
                  </a:lnTo>
                  <a:lnTo>
                    <a:pt x="0" y="385731"/>
                  </a:lnTo>
                  <a:close/>
                </a:path>
              </a:pathLst>
            </a:custGeom>
            <a:grpFill/>
            <a:ln w="9525" cap="sq">
              <a:solidFill>
                <a:srgbClr val="403E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5861" y="-163749"/>
              <a:ext cx="3845413" cy="543795"/>
            </a:xfrm>
            <a:prstGeom prst="rect">
              <a:avLst/>
            </a:prstGeom>
            <a:grpFill/>
            <a:ln>
              <a:solidFill>
                <a:srgbClr val="403E3E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50686" y="1137980"/>
            <a:ext cx="948381" cy="1520727"/>
          </a:xfrm>
          <a:custGeom>
            <a:avLst/>
            <a:gdLst/>
            <a:ahLst/>
            <a:cxnLst/>
            <a:rect l="l" t="t" r="r" b="b"/>
            <a:pathLst>
              <a:path w="948381" h="1520727">
                <a:moveTo>
                  <a:pt x="0" y="0"/>
                </a:moveTo>
                <a:lnTo>
                  <a:pt x="948381" y="0"/>
                </a:lnTo>
                <a:lnTo>
                  <a:pt x="948381" y="1520727"/>
                </a:lnTo>
                <a:lnTo>
                  <a:pt x="0" y="1520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 descr="Εικόνα που περιέχει έμβλημα, σύμβολο, τέχνη, κέρμα&#10;&#10;Το περιεχόμενο που δημιουργείται από AI ενδέχεται να είναι εσφαλμένο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35" y="342900"/>
            <a:ext cx="1089995" cy="1094861"/>
          </a:xfrm>
          <a:prstGeom prst="rect">
            <a:avLst/>
          </a:prstGeom>
        </p:spPr>
      </p:pic>
      <p:sp>
        <p:nvSpPr>
          <p:cNvPr id="11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14994" y="666749"/>
            <a:ext cx="2457570" cy="9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UNIVERSITY OF THE </a:t>
            </a: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scadia Code ExtraLight" panose="020B0609020000020004" pitchFamily="49" charset="0"/>
              </a:rPr>
              <a:t>AEGEAN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086" y="8801100"/>
            <a:ext cx="1371719" cy="1371719"/>
          </a:xfrm>
          <a:prstGeom prst="rect">
            <a:avLst/>
          </a:prstGeom>
        </p:spPr>
      </p:pic>
      <p:sp>
        <p:nvSpPr>
          <p:cNvPr id="9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43230" y="722480"/>
            <a:ext cx="8667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3E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Market (TAM / SAM / SOM)</a:t>
            </a:r>
            <a:endParaRPr lang="pl-PL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03E3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4424" y="2339892"/>
            <a:ext cx="12089998" cy="62786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TAM (Global): Corporate e-learning $104.32B (2024) + Business coaching $ 6.25B (2024) → TAM = $110B (AI mentoring + online training).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SAM (EU): 32.3M EU enterprises,  99% SMEs → target 5% digitally oriented SMEs = 1.6M potential clients.</a:t>
            </a: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SAM value:  1.6M potential clients × €150/year = €240M/year.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SOM (Realistic): 3% of SAM = 48,000 customers.</a:t>
            </a: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SOM revenue (at €150/year):  €7.2M ARR.</a:t>
            </a: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2085</Words>
  <Application>Microsoft Office PowerPoint</Application>
  <PresentationFormat>Προσαρμογή</PresentationFormat>
  <Paragraphs>241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0" baseType="lpstr">
      <vt:lpstr>Arial</vt:lpstr>
      <vt:lpstr>Inter Light</vt:lpstr>
      <vt:lpstr>Wingdings</vt:lpstr>
      <vt:lpstr>Inter</vt:lpstr>
      <vt:lpstr>Inter Semi-Bold</vt:lpstr>
      <vt:lpstr>Cambria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Cream Clean and Simple Social Media Marketing Report Presentation</dc:title>
  <dc:creator>Vasilis K.</dc:creator>
  <cp:lastModifiedBy>VASILEIOS KAKAGIANNIS</cp:lastModifiedBy>
  <cp:revision>109</cp:revision>
  <dcterms:created xsi:type="dcterms:W3CDTF">2006-08-16T00:00:00Z</dcterms:created>
  <dcterms:modified xsi:type="dcterms:W3CDTF">2026-01-14T19:03:18Z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BF0BE73782FF4A31BAB8A53DAA5288F9_12</vt:lpwstr>
  </property>
  <property fmtid="{D5CDD505-2E9C-101B-9397-08002B2CF9AE}" pid="3" name="KSOProductBuildVer">
    <vt:lpwstr>1033-12.2.0.22549</vt:lpwstr>
  </property>
</Properties>
</file>